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71" r:id="rId2"/>
    <p:sldId id="269" r:id="rId3"/>
    <p:sldId id="272" r:id="rId4"/>
    <p:sldId id="273" r:id="rId5"/>
    <p:sldId id="274" r:id="rId6"/>
    <p:sldId id="275" r:id="rId7"/>
    <p:sldId id="283" r:id="rId8"/>
    <p:sldId id="284" r:id="rId9"/>
    <p:sldId id="285" r:id="rId10"/>
    <p:sldId id="286" r:id="rId11"/>
    <p:sldId id="281" r:id="rId12"/>
    <p:sldId id="282" r:id="rId13"/>
  </p:sldIdLst>
  <p:sldSz cx="12192000" cy="6858000"/>
  <p:notesSz cx="6858000" cy="9144000"/>
  <p:embeddedFontLst>
    <p:embeddedFont>
      <p:font typeface="Noto Sans CJK KR Light" panose="020B0600000101010101" charset="-127"/>
      <p:regular r:id="rId15"/>
    </p:embeddedFont>
    <p:embeddedFont>
      <p:font typeface="Bauhaus 93" panose="04030905020B02020C02" pitchFamily="82" charset="0"/>
      <p:regular r:id="rId16"/>
    </p:embeddedFont>
    <p:embeddedFont>
      <p:font typeface="HY헤드라인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휴먼둥근헤드라인" panose="02030504000101010101" pitchFamily="18" charset="-127"/>
      <p:regular r:id="rId20"/>
    </p:embeddedFont>
    <p:embeddedFont>
      <p:font typeface="휴먼모음T" panose="0203050400010101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2D9B7"/>
    <a:srgbClr val="445569"/>
    <a:srgbClr val="C4D64F"/>
    <a:srgbClr val="98D957"/>
    <a:srgbClr val="595959"/>
    <a:srgbClr val="FF6766"/>
    <a:srgbClr val="F04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69669" autoAdjust="0"/>
  </p:normalViewPr>
  <p:slideViewPr>
    <p:cSldViewPr snapToGrid="0">
      <p:cViewPr>
        <p:scale>
          <a:sx n="75" d="100"/>
          <a:sy n="75" d="100"/>
        </p:scale>
        <p:origin x="1788" y="18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808E9-A925-4B4A-B803-14447469F5CE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E1205-1919-47ED-9158-AE091B861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0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ritingworks.com/news/articleView.html?idxno=125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he300.mt.co.kr/newsView.html?no=2015111109067631390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nec.go.kr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issue.nec.go.kr/" TargetMode="External"/><Relationship Id="rId3" Type="http://schemas.openxmlformats.org/officeDocument/2006/relationships/hyperlink" Target="https://www.assembly.go.kr/assm/memact/congressman/memCond/memCond.do" TargetMode="External"/><Relationship Id="rId7" Type="http://schemas.openxmlformats.org/officeDocument/2006/relationships/hyperlink" Target="http://clik.nanet.go.kr/potal/search/searchList.do?collection=assemblybill&amp;searchSelect=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data.go.kr/dataset/3057576/openapi.do" TargetMode="External"/><Relationship Id="rId5" Type="http://schemas.openxmlformats.org/officeDocument/2006/relationships/hyperlink" Target="https://www.naver.com/" TargetMode="External"/><Relationship Id="rId4" Type="http://schemas.openxmlformats.org/officeDocument/2006/relationships/hyperlink" Target="http://info.nec.go.kr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set/3057576/openapi.d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ver.com/" TargetMode="External"/><Relationship Id="rId5" Type="http://schemas.openxmlformats.org/officeDocument/2006/relationships/hyperlink" Target="http://www.manifesto.or.kr/manifesto_data/20200210/20na/01.html" TargetMode="External"/><Relationship Id="rId4" Type="http://schemas.openxmlformats.org/officeDocument/2006/relationships/hyperlink" Target="http://clik.nanet.go.kr/potal/search/searchList.do?collection=assemblybill&amp;searchSelect=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http://www.swritingworks.com/news/articleView.html?idxno=1258</a:t>
            </a:r>
            <a:r>
              <a:rPr lang="en-US" altLang="ko-KR" dirty="0"/>
              <a:t>(</a:t>
            </a:r>
            <a:r>
              <a:rPr lang="ko-KR" altLang="en-US" dirty="0"/>
              <a:t>뉴스 링크</a:t>
            </a:r>
            <a:r>
              <a:rPr lang="en-US" altLang="ko-KR" dirty="0"/>
              <a:t>)</a:t>
            </a:r>
            <a:endParaRPr lang="en-US" altLang="ko-KR" dirty="0">
              <a:hlinkClick r:id="rId4"/>
            </a:endParaRPr>
          </a:p>
          <a:p>
            <a:r>
              <a:rPr lang="en-US" altLang="ko-KR" dirty="0">
                <a:hlinkClick r:id="rId4"/>
              </a:rPr>
              <a:t>https://the300.mt.co.kr/newsView.html?no=2015111109067631390</a:t>
            </a:r>
            <a:r>
              <a:rPr lang="en-US" altLang="ko-KR" dirty="0"/>
              <a:t>(</a:t>
            </a:r>
            <a:r>
              <a:rPr lang="ko-KR" altLang="en-US" dirty="0"/>
              <a:t>추가 뉴스 링크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3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http://info.nec.go.kr/</a:t>
            </a:r>
            <a:r>
              <a:rPr lang="en-US" altLang="ko-KR" dirty="0"/>
              <a:t>(</a:t>
            </a:r>
            <a:r>
              <a:rPr lang="ko-KR" altLang="en-US" dirty="0"/>
              <a:t>중앙선거관리위원회</a:t>
            </a:r>
            <a:r>
              <a:rPr lang="en-US" altLang="ko-KR" dirty="0"/>
              <a:t> </a:t>
            </a:r>
            <a:r>
              <a:rPr lang="ko-KR" altLang="en-US" dirty="0"/>
              <a:t>선거통계시스템 사이트 참고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서울특별시 지도 그림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사용자가 시</a:t>
            </a:r>
            <a:r>
              <a:rPr lang="en-US" altLang="ko-KR" dirty="0"/>
              <a:t>/</a:t>
            </a:r>
            <a:r>
              <a:rPr lang="ko-KR" altLang="en-US" dirty="0"/>
              <a:t>군</a:t>
            </a:r>
            <a:r>
              <a:rPr lang="en-US" altLang="ko-KR" dirty="0"/>
              <a:t>/</a:t>
            </a:r>
            <a:r>
              <a:rPr lang="ko-KR" altLang="en-US" dirty="0"/>
              <a:t>구 글씨 링크를 클릭하면 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 선택창 실행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동을 선택하면 국회의원 정보 실행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국회의원 사진 링크 클릭을 하면 국회의원별 정보로 </a:t>
            </a:r>
            <a:r>
              <a:rPr lang="ko-KR" altLang="en-US" dirty="0" err="1"/>
              <a:t>넘어감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8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국회의원 기본 정보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https://www.assembly.go.kr/assm/memact/congressman/memCond/memCond.do</a:t>
            </a:r>
            <a:r>
              <a:rPr lang="en-US" altLang="ko-KR" dirty="0"/>
              <a:t>(</a:t>
            </a:r>
            <a:r>
              <a:rPr lang="ko-KR" altLang="en-US" dirty="0"/>
              <a:t>대한민국국회</a:t>
            </a:r>
            <a:r>
              <a:rPr lang="en-US" altLang="ko-KR" dirty="0"/>
              <a:t>-</a:t>
            </a:r>
            <a:r>
              <a:rPr lang="ko-KR" altLang="en-US" dirty="0"/>
              <a:t>의원활동</a:t>
            </a:r>
            <a:r>
              <a:rPr lang="en-US" altLang="ko-KR" dirty="0"/>
              <a:t>-</a:t>
            </a:r>
            <a:r>
              <a:rPr lang="ko-KR" altLang="en-US" dirty="0"/>
              <a:t>국회의원현황</a:t>
            </a:r>
            <a:r>
              <a:rPr lang="en-US" altLang="ko-KR" dirty="0"/>
              <a:t>-</a:t>
            </a:r>
            <a:r>
              <a:rPr lang="ko-KR" altLang="en-US" dirty="0"/>
              <a:t>서울 </a:t>
            </a:r>
            <a:r>
              <a:rPr lang="en-US" altLang="ko-KR" dirty="0"/>
              <a:t>: </a:t>
            </a:r>
            <a:r>
              <a:rPr lang="ko-KR" altLang="en-US" dirty="0"/>
              <a:t>국회의원 명단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4"/>
              </a:rPr>
              <a:t>http://info.nec.go.kr/</a:t>
            </a:r>
            <a:r>
              <a:rPr lang="en-US" altLang="ko-KR" dirty="0"/>
              <a:t>(</a:t>
            </a:r>
            <a:r>
              <a:rPr lang="ko-KR" altLang="en-US" dirty="0"/>
              <a:t>중앙선거관리위원회 선거통계시스템</a:t>
            </a:r>
            <a:r>
              <a:rPr lang="en-US" altLang="ko-KR" dirty="0"/>
              <a:t>–</a:t>
            </a:r>
            <a:r>
              <a:rPr lang="ko-KR" altLang="en-US" dirty="0"/>
              <a:t>역대선거</a:t>
            </a:r>
            <a:r>
              <a:rPr lang="en-US" altLang="ko-KR" dirty="0"/>
              <a:t>–</a:t>
            </a:r>
            <a:r>
              <a:rPr lang="ko-KR" altLang="en-US" dirty="0"/>
              <a:t>당선인</a:t>
            </a:r>
            <a:r>
              <a:rPr lang="en-US" altLang="ko-KR" dirty="0"/>
              <a:t>–</a:t>
            </a:r>
            <a:r>
              <a:rPr lang="ko-KR" altLang="en-US" dirty="0"/>
              <a:t>당선인명부</a:t>
            </a:r>
            <a:r>
              <a:rPr lang="en-US" altLang="ko-KR" dirty="0"/>
              <a:t>–</a:t>
            </a:r>
            <a:r>
              <a:rPr lang="ko-KR" altLang="en-US" dirty="0"/>
              <a:t>국회의원선거</a:t>
            </a:r>
            <a:r>
              <a:rPr lang="en-US" altLang="ko-KR" dirty="0"/>
              <a:t>–</a:t>
            </a:r>
            <a:r>
              <a:rPr lang="ko-KR" altLang="en-US" dirty="0"/>
              <a:t>제</a:t>
            </a:r>
            <a:r>
              <a:rPr lang="en-US" altLang="ko-KR" dirty="0"/>
              <a:t>20</a:t>
            </a:r>
            <a:r>
              <a:rPr lang="ko-KR" altLang="en-US" dirty="0"/>
              <a:t>대</a:t>
            </a:r>
            <a:r>
              <a:rPr lang="en-US" altLang="ko-KR" dirty="0"/>
              <a:t>–</a:t>
            </a:r>
            <a:r>
              <a:rPr lang="ko-KR" altLang="en-US" dirty="0"/>
              <a:t>국회의원선거</a:t>
            </a:r>
            <a:r>
              <a:rPr lang="en-US" altLang="ko-KR" dirty="0"/>
              <a:t>–</a:t>
            </a:r>
            <a:r>
              <a:rPr lang="ko-KR" altLang="en-US" dirty="0"/>
              <a:t>서울특별시 </a:t>
            </a:r>
            <a:r>
              <a:rPr lang="en-US" altLang="ko-KR" dirty="0"/>
              <a:t>: </a:t>
            </a:r>
            <a:r>
              <a:rPr lang="ko-KR" altLang="en-US" dirty="0"/>
              <a:t>국회의원 기본 정보 </a:t>
            </a:r>
            <a:r>
              <a:rPr lang="en-US" altLang="ko-KR" dirty="0"/>
              <a:t>– </a:t>
            </a:r>
            <a:r>
              <a:rPr lang="ko-KR" altLang="en-US" dirty="0"/>
              <a:t>선거구명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정당명</a:t>
            </a:r>
            <a:r>
              <a:rPr lang="en-US" altLang="ko-KR" dirty="0"/>
              <a:t>, </a:t>
            </a:r>
            <a:r>
              <a:rPr lang="ko-KR" altLang="en-US" dirty="0"/>
              <a:t>성명</a:t>
            </a:r>
            <a:r>
              <a:rPr lang="en-US" altLang="ko-KR" dirty="0"/>
              <a:t>(</a:t>
            </a:r>
            <a:r>
              <a:rPr lang="ko-KR" altLang="en-US" dirty="0"/>
              <a:t>한자</a:t>
            </a:r>
            <a:r>
              <a:rPr lang="en-US" altLang="ko-KR" dirty="0"/>
              <a:t>),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(</a:t>
            </a:r>
            <a:r>
              <a:rPr lang="ko-KR" altLang="en-US" dirty="0"/>
              <a:t>연령</a:t>
            </a:r>
            <a:r>
              <a:rPr lang="en-US" altLang="ko-KR" dirty="0"/>
              <a:t>),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경력</a:t>
            </a:r>
            <a:r>
              <a:rPr lang="en-US" altLang="ko-KR" dirty="0"/>
              <a:t>, </a:t>
            </a:r>
            <a:r>
              <a:rPr lang="ko-KR" altLang="en-US" dirty="0"/>
              <a:t>득표수</a:t>
            </a:r>
            <a:r>
              <a:rPr lang="en-US" altLang="ko-KR" dirty="0"/>
              <a:t>(</a:t>
            </a:r>
            <a:r>
              <a:rPr lang="ko-KR" altLang="en-US" dirty="0"/>
              <a:t>득표율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국회의원 관련 뉴스 제목</a:t>
            </a:r>
            <a:r>
              <a:rPr lang="en-US" altLang="ko-KR" dirty="0"/>
              <a:t>&amp;</a:t>
            </a:r>
            <a:r>
              <a:rPr lang="ko-KR" altLang="en-US" dirty="0"/>
              <a:t>본문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https://www.naver.com/</a:t>
            </a:r>
            <a:r>
              <a:rPr lang="en-US" altLang="ko-KR" dirty="0"/>
              <a:t>(</a:t>
            </a:r>
            <a:r>
              <a:rPr lang="ko-KR" altLang="en-US" dirty="0"/>
              <a:t>네이버</a:t>
            </a:r>
            <a:r>
              <a:rPr lang="en-US" altLang="ko-KR" dirty="0"/>
              <a:t>-</a:t>
            </a:r>
            <a:r>
              <a:rPr lang="ko-KR" altLang="en-US" dirty="0"/>
              <a:t>국회의원 관련 뉴스 제목</a:t>
            </a:r>
            <a:r>
              <a:rPr lang="en-US" altLang="ko-KR" dirty="0"/>
              <a:t>&amp;</a:t>
            </a:r>
            <a:r>
              <a:rPr lang="ko-KR" altLang="en-US" dirty="0"/>
              <a:t>본문 </a:t>
            </a:r>
            <a:r>
              <a:rPr lang="ko-KR" altLang="en-US" dirty="0" err="1"/>
              <a:t>긍</a:t>
            </a:r>
            <a:r>
              <a:rPr lang="en-US" altLang="ko-KR" dirty="0"/>
              <a:t>/</a:t>
            </a:r>
            <a:r>
              <a:rPr lang="ko-KR" altLang="en-US" dirty="0"/>
              <a:t>부정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소통점수 </a:t>
            </a:r>
            <a:r>
              <a:rPr lang="en-US" altLang="ko-KR" dirty="0"/>
              <a:t>– </a:t>
            </a:r>
            <a:r>
              <a:rPr lang="ko-KR" altLang="en-US" dirty="0"/>
              <a:t>국회의원 키워드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https://www.data.go.kr/dataset/3057576/openapi.do</a:t>
            </a:r>
            <a:r>
              <a:rPr lang="en-US" altLang="ko-KR" dirty="0"/>
              <a:t>(</a:t>
            </a:r>
            <a:r>
              <a:rPr lang="ko-KR" altLang="en-US" dirty="0" err="1"/>
              <a:t>공공데이터포털</a:t>
            </a:r>
            <a:r>
              <a:rPr lang="en-US" altLang="ko-KR" dirty="0"/>
              <a:t>-</a:t>
            </a:r>
            <a:r>
              <a:rPr lang="ko-KR" altLang="en-US" dirty="0"/>
              <a:t>국회회의록 정보</a:t>
            </a:r>
            <a:r>
              <a:rPr lang="en-US" altLang="ko-KR" dirty="0"/>
              <a:t>-</a:t>
            </a:r>
            <a:r>
              <a:rPr lang="ko-KR" altLang="en-US" dirty="0" err="1"/>
              <a:t>최근회의록정보조회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국회의원 키워드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7"/>
              </a:rPr>
              <a:t>http://clik.nanet.go.kr/potal/search/searchList.do?collection=assemblybill&amp;searchSelect=Y</a:t>
            </a:r>
            <a:r>
              <a:rPr lang="en-US" altLang="ko-KR" dirty="0"/>
              <a:t>(</a:t>
            </a:r>
            <a:r>
              <a:rPr lang="ko-KR" altLang="en-US" dirty="0"/>
              <a:t>국회도서관</a:t>
            </a:r>
            <a:r>
              <a:rPr lang="en-US" altLang="ko-KR" dirty="0"/>
              <a:t>-</a:t>
            </a:r>
            <a:r>
              <a:rPr lang="ko-KR" altLang="en-US" dirty="0"/>
              <a:t>국회</a:t>
            </a:r>
            <a:r>
              <a:rPr lang="en-US" altLang="ko-KR" dirty="0"/>
              <a:t>.</a:t>
            </a:r>
            <a:r>
              <a:rPr lang="ko-KR" altLang="en-US" dirty="0"/>
              <a:t>지방의회 의정정보</a:t>
            </a:r>
            <a:r>
              <a:rPr lang="en-US" altLang="ko-KR" dirty="0"/>
              <a:t>-</a:t>
            </a:r>
            <a:r>
              <a:rPr lang="ko-KR" altLang="en-US" dirty="0"/>
              <a:t>의안정보</a:t>
            </a:r>
            <a:r>
              <a:rPr lang="en-US" altLang="ko-KR" dirty="0"/>
              <a:t>-</a:t>
            </a:r>
            <a:r>
              <a:rPr lang="ko-KR" altLang="en-US" dirty="0"/>
              <a:t>국회의안정보 </a:t>
            </a:r>
            <a:r>
              <a:rPr lang="en-US" altLang="ko-KR" dirty="0"/>
              <a:t>: </a:t>
            </a:r>
            <a:r>
              <a:rPr lang="ko-KR" altLang="en-US" dirty="0"/>
              <a:t>국회의원 키워드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소통점수 </a:t>
            </a:r>
            <a:r>
              <a:rPr lang="en-US" altLang="ko-KR" dirty="0"/>
              <a:t>– </a:t>
            </a:r>
            <a:r>
              <a:rPr lang="ko-KR" altLang="en-US" dirty="0"/>
              <a:t>대표 민원 키워드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http://issue.nec.go.kr/</a:t>
            </a:r>
            <a:r>
              <a:rPr lang="en-US" altLang="ko-KR" dirty="0"/>
              <a:t>(</a:t>
            </a:r>
            <a:r>
              <a:rPr lang="ko-KR" altLang="en-US" dirty="0"/>
              <a:t>중앙선거관리위원회 </a:t>
            </a:r>
            <a:r>
              <a:rPr lang="ko-KR" altLang="en-US" dirty="0" err="1"/>
              <a:t>공약이슈지도</a:t>
            </a:r>
            <a:r>
              <a:rPr lang="en-US" altLang="ko-KR" dirty="0"/>
              <a:t>-</a:t>
            </a:r>
            <a:r>
              <a:rPr lang="ko-KR" altLang="en-US" dirty="0"/>
              <a:t>서울</a:t>
            </a:r>
            <a:r>
              <a:rPr lang="en-US" altLang="ko-KR" dirty="0"/>
              <a:t>-</a:t>
            </a:r>
            <a:r>
              <a:rPr lang="ko-KR" altLang="en-US" dirty="0" err="1"/>
              <a:t>구선택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대표 민원 키워드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4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소통 점수</a:t>
            </a:r>
            <a:endParaRPr lang="en-US" altLang="ko-KR" dirty="0"/>
          </a:p>
          <a:p>
            <a:r>
              <a:rPr lang="en-US" altLang="ko-KR" dirty="0">
                <a:effectLst/>
              </a:rPr>
              <a:t>‘GetOldTweets3’</a:t>
            </a:r>
            <a:r>
              <a:rPr lang="ko-KR" altLang="en-US" dirty="0">
                <a:solidFill>
                  <a:srgbClr val="FFFFFF"/>
                </a:solidFill>
                <a:effectLst/>
              </a:rPr>
              <a:t>라는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python package</a:t>
            </a:r>
            <a:r>
              <a:rPr lang="ko-KR" altLang="en-US" dirty="0">
                <a:effectLst/>
              </a:rPr>
              <a:t>를 이용하여 국회의원별 아이디를 통해 트윗 </a:t>
            </a:r>
            <a:r>
              <a:rPr lang="ko-KR" altLang="en-US" dirty="0" err="1">
                <a:effectLst/>
              </a:rPr>
              <a:t>생성량</a:t>
            </a:r>
            <a:r>
              <a:rPr lang="ko-KR" altLang="en-US" dirty="0">
                <a:effectLst/>
              </a:rPr>
              <a:t> 추출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# </a:t>
            </a:r>
            <a:r>
              <a:rPr lang="ko-KR" altLang="en-US" dirty="0">
                <a:effectLst/>
              </a:rPr>
              <a:t>활동 점수</a:t>
            </a:r>
            <a:endParaRPr lang="en-US" altLang="ko-KR" dirty="0">
              <a:effectLst/>
            </a:endParaRPr>
          </a:p>
          <a:p>
            <a:r>
              <a:rPr lang="en-US" altLang="ko-KR" dirty="0">
                <a:hlinkClick r:id="rId3"/>
              </a:rPr>
              <a:t>https://www.data.go.kr/dataset/3057576/openapi.do</a:t>
            </a:r>
            <a:r>
              <a:rPr lang="en-US" altLang="ko-KR" dirty="0"/>
              <a:t>(</a:t>
            </a:r>
            <a:r>
              <a:rPr lang="ko-KR" altLang="en-US" dirty="0" err="1"/>
              <a:t>공공데이터포털</a:t>
            </a:r>
            <a:r>
              <a:rPr lang="en-US" altLang="ko-KR" dirty="0"/>
              <a:t>-</a:t>
            </a:r>
            <a:r>
              <a:rPr lang="ko-KR" altLang="en-US" dirty="0"/>
              <a:t>국회회의록 정보</a:t>
            </a:r>
            <a:r>
              <a:rPr lang="en-US" altLang="ko-KR" dirty="0"/>
              <a:t>-</a:t>
            </a:r>
            <a:r>
              <a:rPr lang="ko-KR" altLang="en-US" dirty="0" err="1"/>
              <a:t>최근회의록정보조회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회의 참석률</a:t>
            </a:r>
            <a:r>
              <a:rPr lang="en-US" altLang="ko-KR" dirty="0"/>
              <a:t>, </a:t>
            </a:r>
            <a:r>
              <a:rPr lang="ko-KR" altLang="en-US" dirty="0"/>
              <a:t>회의 기여도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4"/>
              </a:rPr>
              <a:t>http://clik.nanet.go.kr/potal/search/searchList.do?collection=assemblybill&amp;searchSelect=Y</a:t>
            </a:r>
            <a:r>
              <a:rPr lang="en-US" altLang="ko-KR" dirty="0"/>
              <a:t>(</a:t>
            </a:r>
            <a:r>
              <a:rPr lang="ko-KR" altLang="en-US" dirty="0"/>
              <a:t>국회도서관</a:t>
            </a:r>
            <a:r>
              <a:rPr lang="en-US" altLang="ko-KR" dirty="0"/>
              <a:t>-</a:t>
            </a:r>
            <a:r>
              <a:rPr lang="ko-KR" altLang="en-US" dirty="0"/>
              <a:t>국회</a:t>
            </a:r>
            <a:r>
              <a:rPr lang="en-US" altLang="ko-KR" dirty="0"/>
              <a:t>.</a:t>
            </a:r>
            <a:r>
              <a:rPr lang="ko-KR" altLang="en-US" dirty="0"/>
              <a:t>지방의회 의정정보</a:t>
            </a:r>
            <a:r>
              <a:rPr lang="en-US" altLang="ko-KR" dirty="0"/>
              <a:t>-</a:t>
            </a:r>
            <a:r>
              <a:rPr lang="ko-KR" altLang="en-US" dirty="0"/>
              <a:t>의안정보</a:t>
            </a:r>
            <a:r>
              <a:rPr lang="en-US" altLang="ko-KR" dirty="0"/>
              <a:t>-</a:t>
            </a:r>
            <a:r>
              <a:rPr lang="ko-KR" altLang="en-US" dirty="0"/>
              <a:t>국회의안정보 </a:t>
            </a:r>
            <a:r>
              <a:rPr lang="en-US" altLang="ko-KR" dirty="0"/>
              <a:t>: </a:t>
            </a:r>
            <a:r>
              <a:rPr lang="ko-KR" altLang="en-US" dirty="0"/>
              <a:t>대표 법안 발의</a:t>
            </a:r>
            <a:r>
              <a:rPr lang="en-US" altLang="ko-KR" dirty="0"/>
              <a:t>, </a:t>
            </a:r>
            <a:r>
              <a:rPr lang="ko-KR" altLang="en-US" dirty="0"/>
              <a:t>법안 발의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공약 </a:t>
            </a:r>
            <a:r>
              <a:rPr lang="ko-KR" altLang="en-US" dirty="0" err="1"/>
              <a:t>이행률</a:t>
            </a:r>
            <a:r>
              <a:rPr lang="ko-KR" altLang="en-US" dirty="0"/>
              <a:t> 점수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http://www.manifesto.or.kr/manifesto_data/20200210/20na/01.html</a:t>
            </a:r>
            <a:r>
              <a:rPr lang="en-US" altLang="ko-KR" dirty="0"/>
              <a:t>(</a:t>
            </a:r>
            <a:r>
              <a:rPr lang="ko-KR" altLang="en-US" dirty="0" err="1"/>
              <a:t>한국매니페스토실천본부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공약 내용</a:t>
            </a:r>
            <a:r>
              <a:rPr lang="en-US" altLang="ko-KR" dirty="0"/>
              <a:t>(</a:t>
            </a:r>
            <a:r>
              <a:rPr lang="ko-KR" altLang="en-US" u="sng" dirty="0">
                <a:solidFill>
                  <a:srgbClr val="FF0000"/>
                </a:solidFill>
              </a:rPr>
              <a:t>있기는 하나 추출할 수 있을 지 확실하지 않음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중간에 공약이 바뀌는 경우도 있고 평가하기 애매하지만 일단 넣어뒀어요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트렌드 점수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https://www.naver.com</a:t>
            </a:r>
            <a:r>
              <a:rPr lang="en-US" altLang="ko-KR" dirty="0"/>
              <a:t>/(</a:t>
            </a:r>
            <a:r>
              <a:rPr lang="ko-KR" altLang="en-US" dirty="0"/>
              <a:t>네이버</a:t>
            </a:r>
            <a:r>
              <a:rPr lang="en-US" altLang="ko-KR" dirty="0"/>
              <a:t>-6</a:t>
            </a:r>
            <a:r>
              <a:rPr lang="ko-KR" altLang="en-US" dirty="0"/>
              <a:t>개월간의 사회적 이슈</a:t>
            </a:r>
            <a:r>
              <a:rPr lang="en-US" altLang="ko-KR" dirty="0"/>
              <a:t>(</a:t>
            </a:r>
            <a:r>
              <a:rPr lang="ko-KR" altLang="en-US" dirty="0"/>
              <a:t>뉴스 제목 추출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4"/>
              </a:rPr>
              <a:t>http://clik.nanet.go.kr/potal/search/searchList.do?collection=assemblybill&amp;searchSelect=Y</a:t>
            </a:r>
            <a:r>
              <a:rPr lang="en-US" altLang="ko-KR" dirty="0"/>
              <a:t>(</a:t>
            </a:r>
            <a:r>
              <a:rPr lang="ko-KR" altLang="en-US" dirty="0"/>
              <a:t>국회도서관</a:t>
            </a:r>
            <a:r>
              <a:rPr lang="en-US" altLang="ko-KR" dirty="0"/>
              <a:t>-</a:t>
            </a:r>
            <a:r>
              <a:rPr lang="ko-KR" altLang="en-US" dirty="0"/>
              <a:t>국회</a:t>
            </a:r>
            <a:r>
              <a:rPr lang="en-US" altLang="ko-KR" dirty="0"/>
              <a:t>.</a:t>
            </a:r>
            <a:r>
              <a:rPr lang="ko-KR" altLang="en-US" dirty="0"/>
              <a:t>지방의회 의정정보</a:t>
            </a:r>
            <a:r>
              <a:rPr lang="en-US" altLang="ko-KR" dirty="0"/>
              <a:t>-</a:t>
            </a:r>
            <a:r>
              <a:rPr lang="ko-KR" altLang="en-US" dirty="0"/>
              <a:t>의안정보</a:t>
            </a:r>
            <a:r>
              <a:rPr lang="en-US" altLang="ko-KR" dirty="0"/>
              <a:t>-</a:t>
            </a:r>
            <a:r>
              <a:rPr lang="ko-KR" altLang="en-US" dirty="0"/>
              <a:t>국회의안정보 </a:t>
            </a:r>
            <a:r>
              <a:rPr lang="en-US" altLang="ko-KR" dirty="0"/>
              <a:t>: </a:t>
            </a:r>
            <a:r>
              <a:rPr lang="ko-KR" altLang="en-US" dirty="0"/>
              <a:t>법안 발의 목록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9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(5</a:t>
            </a:r>
            <a:r>
              <a:rPr lang="ko-KR" altLang="en-US" dirty="0"/>
              <a:t>가지에 대한 평가를 방사형 그래프로도 나타낼 수 있다면 하고 싶어서 일단 넣어뒀습니다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59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205-1919-47ED-9158-AE091B8613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3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9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3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40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12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0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2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3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3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0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0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C6FC3-CE0C-4295-8389-39A0B663DE08}" type="datetimeFigureOut">
              <a:rPr lang="ko-KR" altLang="en-US" smtClean="0"/>
              <a:t>2020-03-31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5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6239932" y="2687483"/>
            <a:ext cx="5870850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국회의원 평가 서비스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596073" y="4913300"/>
            <a:ext cx="5158567" cy="923330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팀명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: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노구리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이름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: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노소영 구민주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이리애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이혁재 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궁금했지만 쑥스러워 묻지 못했던!] '6.13 전국동시지방선거' 깨알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144"/>
            <a:ext cx="6239933" cy="686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4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시각화 초안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3631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834F-51C4-4C9E-9D80-CD9BE6FF066C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B337A-87AD-4C2F-A82B-5F77B8692D18}"/>
              </a:ext>
            </a:extLst>
          </p:cNvPr>
          <p:cNvSpPr/>
          <p:nvPr/>
        </p:nvSpPr>
        <p:spPr>
          <a:xfrm>
            <a:off x="282633" y="1517550"/>
            <a:ext cx="11572576" cy="5207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보고서 양식] 실무 PPT 템플릿: 5각형 스파이더 차트(레이더 차트 ...">
            <a:extLst>
              <a:ext uri="{FF2B5EF4-FFF2-40B4-BE49-F238E27FC236}">
                <a16:creationId xmlns:a16="http://schemas.microsoft.com/office/drawing/2014/main" id="{9A3C66FF-88C4-4706-893A-AC093F3D5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2" b="5238"/>
          <a:stretch/>
        </p:blipFill>
        <p:spPr bwMode="auto">
          <a:xfrm>
            <a:off x="3190368" y="2713970"/>
            <a:ext cx="5811264" cy="324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A1176-88F4-42E4-BF7F-6AF99C2B51D2}"/>
              </a:ext>
            </a:extLst>
          </p:cNvPr>
          <p:cNvSpPr txBox="1"/>
          <p:nvPr/>
        </p:nvSpPr>
        <p:spPr>
          <a:xfrm>
            <a:off x="3753854" y="5781020"/>
            <a:ext cx="1410984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공약 </a:t>
            </a:r>
            <a:r>
              <a:rPr lang="ko-KR" altLang="en-US" sz="1200" dirty="0" err="1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이행률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8B787-4CB3-41DF-829F-A0E3F7BACF35}"/>
              </a:ext>
            </a:extLst>
          </p:cNvPr>
          <p:cNvSpPr txBox="1"/>
          <p:nvPr/>
        </p:nvSpPr>
        <p:spPr>
          <a:xfrm>
            <a:off x="7014238" y="5781020"/>
            <a:ext cx="92660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활동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E8A01-1E4B-4928-9E51-C8E34A9B4884}"/>
              </a:ext>
            </a:extLst>
          </p:cNvPr>
          <p:cNvSpPr txBox="1"/>
          <p:nvPr/>
        </p:nvSpPr>
        <p:spPr>
          <a:xfrm>
            <a:off x="7531597" y="3982772"/>
            <a:ext cx="926604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소통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90C554-E601-4A14-9443-D021DC01503C}"/>
              </a:ext>
            </a:extLst>
          </p:cNvPr>
          <p:cNvSpPr txBox="1"/>
          <p:nvPr/>
        </p:nvSpPr>
        <p:spPr>
          <a:xfrm>
            <a:off x="5513831" y="2713970"/>
            <a:ext cx="1164337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긍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/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부정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593C1-7401-4CA2-BD89-2D216A75F3B0}"/>
              </a:ext>
            </a:extLst>
          </p:cNvPr>
          <p:cNvSpPr txBox="1"/>
          <p:nvPr/>
        </p:nvSpPr>
        <p:spPr>
          <a:xfrm>
            <a:off x="3524250" y="3982771"/>
            <a:ext cx="115377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트렌드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DB0A98-74BC-4BF0-AF91-3D8CB46E4C4F}"/>
              </a:ext>
            </a:extLst>
          </p:cNvPr>
          <p:cNvSpPr txBox="1"/>
          <p:nvPr/>
        </p:nvSpPr>
        <p:spPr>
          <a:xfrm>
            <a:off x="3700515" y="3020588"/>
            <a:ext cx="49048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평균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FD1D3-B197-40DA-B695-3DD323FE17C3}"/>
              </a:ext>
            </a:extLst>
          </p:cNvPr>
          <p:cNvSpPr txBox="1"/>
          <p:nvPr/>
        </p:nvSpPr>
        <p:spPr>
          <a:xfrm>
            <a:off x="3700515" y="3224680"/>
            <a:ext cx="490486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1938F-FB91-4229-88F5-93F9300EC948}"/>
              </a:ext>
            </a:extLst>
          </p:cNvPr>
          <p:cNvSpPr txBox="1"/>
          <p:nvPr/>
        </p:nvSpPr>
        <p:spPr>
          <a:xfrm>
            <a:off x="1610421" y="1908728"/>
            <a:ext cx="3159894" cy="5539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OOO </a:t>
            </a:r>
            <a:r>
              <a:rPr lang="ko-KR" altLang="en-US" sz="3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국회의원</a:t>
            </a:r>
            <a:endParaRPr lang="ko-KR" altLang="en-US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414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156966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기대효과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04441" y="393700"/>
            <a:ext cx="93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804EA5-79C6-4201-AA76-D503DDFE34A5}"/>
              </a:ext>
            </a:extLst>
          </p:cNvPr>
          <p:cNvGrpSpPr/>
          <p:nvPr/>
        </p:nvGrpSpPr>
        <p:grpSpPr>
          <a:xfrm>
            <a:off x="1305609" y="1867627"/>
            <a:ext cx="2880000" cy="4680000"/>
            <a:chOff x="1588242" y="1781185"/>
            <a:chExt cx="2765052" cy="425608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7929A1-0A52-42DC-9D44-9130060DFC4C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순서도: 다른 페이지 연결선 5">
              <a:extLst>
                <a:ext uri="{FF2B5EF4-FFF2-40B4-BE49-F238E27FC236}">
                  <a16:creationId xmlns:a16="http://schemas.microsoft.com/office/drawing/2014/main" id="{542EC4CE-8A7C-4715-B2F8-D1BB7FBC9DC1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rgbClr val="44556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20026C-3489-4DB3-8085-0333900C38B0}"/>
              </a:ext>
            </a:extLst>
          </p:cNvPr>
          <p:cNvGrpSpPr/>
          <p:nvPr/>
        </p:nvGrpSpPr>
        <p:grpSpPr>
          <a:xfrm>
            <a:off x="4713474" y="1867627"/>
            <a:ext cx="2880000" cy="4680000"/>
            <a:chOff x="4713474" y="1781185"/>
            <a:chExt cx="2765052" cy="425608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4863FC6-E03F-400D-8F7B-DB97A09AAD34}"/>
                </a:ext>
              </a:extLst>
            </p:cNvPr>
            <p:cNvSpPr/>
            <p:nvPr/>
          </p:nvSpPr>
          <p:spPr>
            <a:xfrm>
              <a:off x="4713474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순서도: 다른 페이지 연결선 15">
              <a:extLst>
                <a:ext uri="{FF2B5EF4-FFF2-40B4-BE49-F238E27FC236}">
                  <a16:creationId xmlns:a16="http://schemas.microsoft.com/office/drawing/2014/main" id="{99D062E2-76A6-421D-93F2-211638E8B3A8}"/>
                </a:ext>
              </a:extLst>
            </p:cNvPr>
            <p:cNvSpPr/>
            <p:nvPr/>
          </p:nvSpPr>
          <p:spPr>
            <a:xfrm>
              <a:off x="6772501" y="1783610"/>
              <a:ext cx="478531" cy="743460"/>
            </a:xfrm>
            <a:prstGeom prst="flowChartOffpageConnector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469F49-6B38-4829-85D9-86DFB435D9EE}"/>
              </a:ext>
            </a:extLst>
          </p:cNvPr>
          <p:cNvGrpSpPr/>
          <p:nvPr/>
        </p:nvGrpSpPr>
        <p:grpSpPr>
          <a:xfrm>
            <a:off x="8121339" y="1867627"/>
            <a:ext cx="2880000" cy="4680000"/>
            <a:chOff x="7838706" y="1781185"/>
            <a:chExt cx="2765052" cy="42560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69E905-061B-4A52-8C7D-B941D70FA6B9}"/>
                </a:ext>
              </a:extLst>
            </p:cNvPr>
            <p:cNvSpPr/>
            <p:nvPr/>
          </p:nvSpPr>
          <p:spPr>
            <a:xfrm>
              <a:off x="7838706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다른 페이지 연결선 17">
              <a:extLst>
                <a:ext uri="{FF2B5EF4-FFF2-40B4-BE49-F238E27FC236}">
                  <a16:creationId xmlns:a16="http://schemas.microsoft.com/office/drawing/2014/main" id="{933129BB-4E0A-4B3C-939D-6371A273DF24}"/>
                </a:ext>
              </a:extLst>
            </p:cNvPr>
            <p:cNvSpPr/>
            <p:nvPr/>
          </p:nvSpPr>
          <p:spPr>
            <a:xfrm>
              <a:off x="9898086" y="1783610"/>
              <a:ext cx="478531" cy="743460"/>
            </a:xfrm>
            <a:prstGeom prst="flowChartOffpage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8" name="TextBox 1">
            <a:extLst>
              <a:ext uri="{FF2B5EF4-FFF2-40B4-BE49-F238E27FC236}">
                <a16:creationId xmlns:a16="http://schemas.microsoft.com/office/drawing/2014/main" id="{D5D10B5D-FC30-41A2-8A0B-E0AA959B4AD3}"/>
              </a:ext>
            </a:extLst>
          </p:cNvPr>
          <p:cNvSpPr txBox="1"/>
          <p:nvPr/>
        </p:nvSpPr>
        <p:spPr>
          <a:xfrm>
            <a:off x="3512953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25DB1BEC-59FF-4F61-BC33-1B7BF94E83AD}"/>
              </a:ext>
            </a:extLst>
          </p:cNvPr>
          <p:cNvSpPr txBox="1"/>
          <p:nvPr/>
        </p:nvSpPr>
        <p:spPr>
          <a:xfrm>
            <a:off x="6918038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0009933-B37E-4AEB-92B5-1EB13460D460}"/>
              </a:ext>
            </a:extLst>
          </p:cNvPr>
          <p:cNvSpPr txBox="1"/>
          <p:nvPr/>
        </p:nvSpPr>
        <p:spPr>
          <a:xfrm>
            <a:off x="10309631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B9C2D45-8B57-4BA4-B9AB-D472BDCD118F}"/>
              </a:ext>
            </a:extLst>
          </p:cNvPr>
          <p:cNvSpPr txBox="1"/>
          <p:nvPr/>
        </p:nvSpPr>
        <p:spPr>
          <a:xfrm>
            <a:off x="1399851" y="3861328"/>
            <a:ext cx="2691516" cy="205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정량적</a:t>
            </a:r>
            <a:r>
              <a:rPr lang="en-US" altLang="ko-KR" sz="2200" dirty="0"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ea typeface="나눔스퀘어 ExtraBold" panose="020B0600000101010101" pitchFamily="50" charset="-127"/>
              </a:rPr>
              <a:t>정성적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데이터를 이용하여 </a:t>
            </a:r>
            <a:r>
              <a:rPr lang="ko-KR" altLang="en-US" sz="2200" dirty="0" err="1">
                <a:ea typeface="나눔스퀘어 ExtraBold" panose="020B0600000101010101" pitchFamily="50" charset="-127"/>
              </a:rPr>
              <a:t>현정치</a:t>
            </a:r>
            <a:r>
              <a:rPr lang="ko-KR" altLang="en-US" sz="2200" dirty="0">
                <a:ea typeface="나눔스퀘어 ExtraBold" panose="020B0600000101010101" pitchFamily="50" charset="-127"/>
              </a:rPr>
              <a:t> 시스템을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평가할 수 있다</a:t>
            </a:r>
            <a:r>
              <a:rPr lang="en-US" altLang="ko-KR" sz="2200" dirty="0">
                <a:ea typeface="나눔스퀘어 ExtraBold" panose="020B0600000101010101" pitchFamily="50" charset="-127"/>
              </a:rPr>
              <a:t>.</a:t>
            </a:r>
            <a:endParaRPr lang="ko-KR" altLang="en-US" sz="2200" dirty="0">
              <a:ea typeface="나눔스퀘어 ExtraBold" panose="020B0600000101010101" pitchFamily="50" charset="-127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C84E9BF1-5C0A-4384-962A-178FB9328940}"/>
              </a:ext>
            </a:extLst>
          </p:cNvPr>
          <p:cNvSpPr txBox="1"/>
          <p:nvPr/>
        </p:nvSpPr>
        <p:spPr>
          <a:xfrm>
            <a:off x="4770073" y="3595551"/>
            <a:ext cx="2823401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새로운 평가 기준을 제시하여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err="1">
                <a:ea typeface="나눔스퀘어 ExtraBold" panose="020B0600000101010101" pitchFamily="50" charset="-127"/>
              </a:rPr>
              <a:t>현정치</a:t>
            </a:r>
            <a:r>
              <a:rPr lang="ko-KR" altLang="en-US" sz="2200" dirty="0">
                <a:ea typeface="나눔스퀘어 ExtraBold" panose="020B0600000101010101" pitchFamily="50" charset="-127"/>
              </a:rPr>
              <a:t> 시스템을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다양한 시각에서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바라볼 수 있다</a:t>
            </a:r>
            <a:r>
              <a:rPr lang="en-US" altLang="ko-KR" sz="2200" dirty="0">
                <a:ea typeface="나눔스퀘어 ExtraBold" panose="020B0600000101010101" pitchFamily="50" charset="-127"/>
              </a:rPr>
              <a:t>.</a:t>
            </a:r>
            <a:endParaRPr lang="ko-KR" altLang="en-US" sz="2200" dirty="0"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A3C79D-CA89-4978-ABEE-5EB1B9523090}"/>
              </a:ext>
            </a:extLst>
          </p:cNvPr>
          <p:cNvSpPr txBox="1"/>
          <p:nvPr/>
        </p:nvSpPr>
        <p:spPr>
          <a:xfrm>
            <a:off x="8288666" y="3926207"/>
            <a:ext cx="2545345" cy="205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정치에 대한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지속적인 관심과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참여를 </a:t>
            </a:r>
            <a:endParaRPr lang="en-US" altLang="ko-KR" sz="2200" dirty="0"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ea typeface="나눔스퀘어 ExtraBold" panose="020B0600000101010101" pitchFamily="50" charset="-127"/>
              </a:rPr>
              <a:t>기대해 볼 수 있다</a:t>
            </a:r>
            <a:r>
              <a:rPr lang="en-US" altLang="ko-KR" sz="2200" dirty="0">
                <a:ea typeface="나눔스퀘어 ExtraBold" panose="020B0600000101010101" pitchFamily="50" charset="-127"/>
              </a:rPr>
              <a:t>.</a:t>
            </a:r>
            <a:endParaRPr lang="ko-KR" altLang="en-US" sz="2200" dirty="0"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정치는 우리의 삶과 밀접한 연관이 있다</a:t>
            </a:r>
            <a:r>
              <a:rPr lang="en-US" altLang="ko-KR" sz="2000" b="1" dirty="0">
                <a:solidFill>
                  <a:srgbClr val="445569"/>
                </a:solidFill>
                <a:latin typeface="+mn-ea"/>
                <a:ea typeface="+mn-ea"/>
              </a:rPr>
              <a:t>.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3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11384" y="1133339"/>
            <a:ext cx="7070501" cy="4314423"/>
          </a:xfrm>
          <a:prstGeom prst="rect">
            <a:avLst/>
          </a:prstGeom>
          <a:noFill/>
          <a:ln w="28575"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84104" y="798491"/>
            <a:ext cx="9556124" cy="5602310"/>
          </a:xfrm>
          <a:prstGeom prst="rect">
            <a:avLst/>
          </a:prstGeom>
          <a:noFill/>
          <a:ln w="28575"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>
            <a:off x="1571225" y="5215945"/>
            <a:ext cx="1159099" cy="119773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0"/>
            <a:endCxn id="3" idx="4"/>
          </p:cNvCxnSpPr>
          <p:nvPr/>
        </p:nvCxnSpPr>
        <p:spPr>
          <a:xfrm>
            <a:off x="1571225" y="5215945"/>
            <a:ext cx="1159099" cy="1197735"/>
          </a:xfrm>
          <a:prstGeom prst="line">
            <a:avLst/>
          </a:prstGeom>
          <a:ln w="28575">
            <a:solidFill>
              <a:srgbClr val="4455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112915" y="1133339"/>
            <a:ext cx="12879" cy="4314423"/>
          </a:xfrm>
          <a:prstGeom prst="line">
            <a:avLst/>
          </a:prstGeom>
          <a:ln w="1905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64796" y="1133337"/>
            <a:ext cx="5879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rgbClr val="445569"/>
                </a:solidFill>
                <a:latin typeface="Bauhaus 93" panose="04030905020B02020C02" pitchFamily="82" charset="0"/>
              </a:rPr>
              <a:t>Q   &amp;   A.</a:t>
            </a:r>
            <a:endParaRPr lang="ko-KR" altLang="en-US" sz="12000" dirty="0">
              <a:solidFill>
                <a:srgbClr val="445569"/>
              </a:solidFill>
              <a:latin typeface="Bauhaus 93" panose="04030905020B02020C02" pitchFamily="82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270126" y="1133338"/>
            <a:ext cx="12879" cy="4314423"/>
          </a:xfrm>
          <a:prstGeom prst="line">
            <a:avLst/>
          </a:prstGeom>
          <a:ln w="1905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384" y="5354258"/>
            <a:ext cx="885825" cy="895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3748" y="3706047"/>
            <a:ext cx="6521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피드백은 감사히 받겠습니다</a:t>
            </a:r>
            <a:r>
              <a:rPr lang="en-US" altLang="ko-KR" sz="3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3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22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490663" y="2766218"/>
            <a:ext cx="2913062" cy="1325563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/>
              <a:t>목차</a:t>
            </a:r>
            <a:endParaRPr lang="ko-KR" altLang="en-US" sz="4000" dirty="0"/>
          </a:p>
        </p:txBody>
      </p:sp>
      <p:pic>
        <p:nvPicPr>
          <p:cNvPr id="7171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877072" y="1471612"/>
            <a:ext cx="3997104" cy="12311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lack" panose="020B0A00000000000000" pitchFamily="34" charset="-127"/>
              </a:rPr>
              <a:t>프로젝트 배경 및 목적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lack" panose="020B0A00000000000000" pitchFamily="34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</a:rPr>
              <a:t>	</a:t>
            </a: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-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프로젝트 배경</a:t>
            </a:r>
            <a:endParaRPr lang="en-US" altLang="ko-KR" sz="23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old" panose="020B0800000000000000" pitchFamily="34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	-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프로젝트 목적과 의의  </a:t>
            </a: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</a:rPr>
              <a:t>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877072" y="3173812"/>
            <a:ext cx="4908528" cy="206210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lack" panose="020B0A00000000000000" pitchFamily="34" charset="-127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lack" panose="020B0A00000000000000" pitchFamily="34" charset="-127"/>
              </a:rPr>
              <a:t>프로젝트 내용 및 연구방법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lack" panose="020B0A00000000000000" pitchFamily="34" charset="-127"/>
            </a:endParaRPr>
          </a:p>
          <a:p>
            <a:pPr>
              <a:defRPr/>
            </a:pP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</a:rPr>
              <a:t>	</a:t>
            </a: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-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데이터 </a:t>
            </a:r>
            <a:endParaRPr lang="en-US" altLang="ko-KR" sz="23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	-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시각화   초안</a:t>
            </a:r>
            <a:endParaRPr lang="en-US" altLang="ko-KR" sz="23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	- </a:t>
            </a:r>
            <a:r>
              <a:rPr lang="ko-KR" altLang="en-US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old" panose="020B0800000000000000" pitchFamily="34" charset="-127"/>
              </a:rPr>
              <a:t>보완점 </a:t>
            </a:r>
            <a:endParaRPr lang="ko-KR" altLang="en-US" sz="2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877072" y="5214030"/>
            <a:ext cx="3997104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lack" panose="020B0A00000000000000" pitchFamily="34" charset="-127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ea typeface="Noto Sans CJK KR Black" panose="020B0A00000000000000" pitchFamily="34" charset="-127"/>
              </a:rPr>
              <a:t>기대 효과 </a:t>
            </a:r>
          </a:p>
        </p:txBody>
      </p:sp>
    </p:spTree>
    <p:extLst>
      <p:ext uri="{BB962C8B-B14F-4D97-AF65-F5344CB8AC3E}">
        <p14:creationId xmlns:p14="http://schemas.microsoft.com/office/powerpoint/2010/main" val="64209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프로젝트 배경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 flipH="1">
            <a:off x="520218" y="2668588"/>
            <a:ext cx="11151561" cy="3186110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4</a:t>
            </a:r>
            <a:r>
              <a:rPr lang="ko-KR" altLang="en-US" sz="2000" b="1" dirty="0">
                <a:latin typeface="+mj-lt"/>
                <a:ea typeface="나눔스퀘어 ExtraBold" panose="020B0600000101010101" pitchFamily="50" charset="-127"/>
              </a:rPr>
              <a:t>년마다 돌아오는 총선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! 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latin typeface="+mj-lt"/>
                <a:ea typeface="나눔스퀘어 ExtraBold" panose="020B0600000101010101" pitchFamily="50" charset="-127"/>
              </a:rPr>
              <a:t>여러분은 선거 후에도 지속적으로 관심을 가지나요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latin typeface="+mj-lt"/>
                <a:ea typeface="나눔스퀘어 ExtraBold" panose="020B0600000101010101" pitchFamily="50" charset="-127"/>
              </a:rPr>
              <a:t>국회의원의 기본 정보와 성과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,</a:t>
            </a:r>
            <a:r>
              <a:rPr lang="ko-KR" altLang="en-US" sz="2000" b="1" dirty="0">
                <a:latin typeface="+mj-lt"/>
                <a:ea typeface="나눔스퀘어 ExtraBold" panose="020B0600000101010101" pitchFamily="50" charset="-127"/>
              </a:rPr>
              <a:t> 행적 등을 쉽게 알 수 있는 방법은 없을까요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latin typeface="+mj-lt"/>
                <a:ea typeface="나눔스퀘어 ExtraBold" panose="020B0600000101010101" pitchFamily="50" charset="-127"/>
              </a:rPr>
              <a:t>다양한 시각을 반영하여 객관적으로 국회의원을 평가할 수 있는 방법은 없을까요</a:t>
            </a:r>
            <a:r>
              <a:rPr lang="en-US" altLang="ko-KR" sz="2000" b="1" dirty="0">
                <a:latin typeface="+mj-lt"/>
                <a:ea typeface="나눔스퀘어 ExtraBold" panose="020B0600000101010101" pitchFamily="50" charset="-127"/>
              </a:rPr>
              <a:t>?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atin typeface="+mj-lt"/>
                <a:ea typeface="Noto Sans CJK KR Bold" panose="020B0800000000000000" pitchFamily="34" charset="-127"/>
              </a:rPr>
              <a:t> </a:t>
            </a:r>
            <a:r>
              <a:rPr lang="ko-KR" altLang="en-US" sz="2000" b="1" dirty="0">
                <a:latin typeface="+mj-lt"/>
                <a:ea typeface="Noto Sans CJK KR Bold" panose="020B0800000000000000" pitchFamily="34" charset="-127"/>
              </a:rPr>
              <a:t> </a:t>
            </a:r>
            <a:endParaRPr lang="ko-KR" altLang="en-US" sz="2000" dirty="0"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4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프로젝트 배경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42D2210-3671-4D38-887A-822EE6FA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86" y="1311968"/>
            <a:ext cx="8599979" cy="5165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46CD16-8E51-4061-8872-4C8A928E0B55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27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프로젝트 목적과 의의 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육각형 16"/>
          <p:cNvSpPr/>
          <p:nvPr/>
        </p:nvSpPr>
        <p:spPr>
          <a:xfrm rot="16200000">
            <a:off x="4742240" y="3705019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9710" y="2323191"/>
            <a:ext cx="3943773" cy="1243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국회의원 활동에 대한 </a:t>
            </a:r>
            <a:endParaRPr lang="en-US" altLang="ko-KR" sz="15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접근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국회의원이 하는 일을 중점으로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새로운 평가 기준을 제시해 본다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8880" y="2318970"/>
            <a:ext cx="2699717" cy="204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국회의원에 대한 </a:t>
            </a:r>
            <a:endParaRPr lang="en-US" altLang="ko-KR" sz="14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요약정보 표시 </a:t>
            </a:r>
            <a:endParaRPr lang="en-US" altLang="ko-KR" sz="1400" b="1" dirty="0"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해당 후보자와 관련된  약력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err="1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긍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/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부정의 지표 및 키워드를 표시한다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8952" y="6097568"/>
            <a:ext cx="3943773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시각화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ea typeface="Noto Sans CJK KR Light" panose="020B0300000000000000" pitchFamily="34" charset="-127"/>
                <a:cs typeface="Aharoni" panose="02010803020104030203" pitchFamily="2" charset="-79"/>
              </a:rPr>
              <a:t>시각화 후 사용자에게 정보 제공 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ea typeface="Noto Sans CJK KR Light" panose="020B0300000000000000" pitchFamily="34" charset="-127"/>
              <a:cs typeface="Aharoni" panose="02010803020104030203" pitchFamily="2" charset="-79"/>
            </a:endParaRPr>
          </a:p>
        </p:txBody>
      </p:sp>
      <p:pic>
        <p:nvPicPr>
          <p:cNvPr id="9230" name="Picture 14" descr="Visualize - Free electronics ic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52" y="3871285"/>
            <a:ext cx="1862138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육각형 27">
            <a:extLst>
              <a:ext uri="{FF2B5EF4-FFF2-40B4-BE49-F238E27FC236}">
                <a16:creationId xmlns:a16="http://schemas.microsoft.com/office/drawing/2014/main" id="{7A4992F5-6407-48E4-8DC4-0455993F50A3}"/>
              </a:ext>
            </a:extLst>
          </p:cNvPr>
          <p:cNvSpPr/>
          <p:nvPr/>
        </p:nvSpPr>
        <p:spPr>
          <a:xfrm rot="16200000">
            <a:off x="5859312" y="1760543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C6BC4FEE-EB08-4672-9F99-6C2D67726D27}"/>
              </a:ext>
            </a:extLst>
          </p:cNvPr>
          <p:cNvSpPr/>
          <p:nvPr/>
        </p:nvSpPr>
        <p:spPr>
          <a:xfrm rot="16200000">
            <a:off x="3604531" y="1779597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28DD47-ACF1-4FA4-8E63-3833D20597B5}"/>
              </a:ext>
            </a:extLst>
          </p:cNvPr>
          <p:cNvSpPr/>
          <p:nvPr/>
        </p:nvSpPr>
        <p:spPr>
          <a:xfrm>
            <a:off x="5708094" y="3542215"/>
            <a:ext cx="655005" cy="397213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31926E8-D9CF-42DB-B852-4C7BE83736AB}"/>
              </a:ext>
            </a:extLst>
          </p:cNvPr>
          <p:cNvSpPr/>
          <p:nvPr/>
        </p:nvSpPr>
        <p:spPr>
          <a:xfrm rot="18000000">
            <a:off x="5498632" y="3224759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65CA2D4-0510-4554-B771-0AF37C54E551}"/>
              </a:ext>
            </a:extLst>
          </p:cNvPr>
          <p:cNvSpPr/>
          <p:nvPr/>
        </p:nvSpPr>
        <p:spPr>
          <a:xfrm rot="3600000" flipH="1">
            <a:off x="5879110" y="3221339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10" descr="Keynote Icons - Download Free Vector Icons | Noun Project">
            <a:extLst>
              <a:ext uri="{FF2B5EF4-FFF2-40B4-BE49-F238E27FC236}">
                <a16:creationId xmlns:a16="http://schemas.microsoft.com/office/drawing/2014/main" id="{FB373087-4490-4CED-8FE7-E99FC3B74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38" y="18396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905386" y="2663367"/>
            <a:ext cx="469869" cy="90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948515" y="1912792"/>
            <a:ext cx="362326" cy="934677"/>
            <a:chOff x="6083140" y="2114979"/>
            <a:chExt cx="362326" cy="934677"/>
          </a:xfrm>
        </p:grpSpPr>
        <p:sp>
          <p:nvSpPr>
            <p:cNvPr id="7" name="타원 6"/>
            <p:cNvSpPr/>
            <p:nvPr/>
          </p:nvSpPr>
          <p:spPr>
            <a:xfrm>
              <a:off x="6121758" y="2114979"/>
              <a:ext cx="285071" cy="24567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083140" y="2401192"/>
              <a:ext cx="362326" cy="648464"/>
              <a:chOff x="4662152" y="-1335470"/>
              <a:chExt cx="1209671" cy="1257093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4662152" y="-708338"/>
                <a:ext cx="120967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원호 34"/>
              <p:cNvSpPr/>
              <p:nvPr/>
            </p:nvSpPr>
            <p:spPr>
              <a:xfrm>
                <a:off x="5357611" y="-1332640"/>
                <a:ext cx="514212" cy="125426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원호 39"/>
              <p:cNvSpPr/>
              <p:nvPr/>
            </p:nvSpPr>
            <p:spPr>
              <a:xfrm flipH="1">
                <a:off x="4664777" y="-1335470"/>
                <a:ext cx="514212" cy="125426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7470271" y="2904761"/>
            <a:ext cx="469869" cy="661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75892" y="3197919"/>
            <a:ext cx="469869" cy="36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610D29-3507-44CD-BB39-DEBAB2BB9827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38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437812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데이터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1"/>
          <p:cNvGrpSpPr>
            <a:grpSpLocks/>
          </p:cNvGrpSpPr>
          <p:nvPr/>
        </p:nvGrpSpPr>
        <p:grpSpPr bwMode="auto">
          <a:xfrm>
            <a:off x="3450735" y="1580655"/>
            <a:ext cx="4943663" cy="4262438"/>
            <a:chOff x="2788108" y="1088595"/>
            <a:chExt cx="3486418" cy="3006206"/>
          </a:xfrm>
        </p:grpSpPr>
        <p:grpSp>
          <p:nvGrpSpPr>
            <p:cNvPr id="33" name="그룹 11"/>
            <p:cNvGrpSpPr>
              <a:grpSpLocks/>
            </p:cNvGrpSpPr>
            <p:nvPr/>
          </p:nvGrpSpPr>
          <p:grpSpPr bwMode="auto">
            <a:xfrm>
              <a:off x="2988134" y="1222950"/>
              <a:ext cx="1311490" cy="1023341"/>
              <a:chOff x="1184672" y="1004679"/>
              <a:chExt cx="746445" cy="582444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id="{B9587719-C0C2-4AE6-AE58-B81A4FD826A9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id="{9E8F303D-BFE5-4B3E-8DB2-DDE55DE9CFAA}"/>
                  </a:ext>
                </a:extLst>
              </p:cNvPr>
              <p:cNvSpPr/>
              <p:nvPr/>
            </p:nvSpPr>
            <p:spPr>
              <a:xfrm rot="2700000">
                <a:off x="1184333" y="1005018"/>
                <a:ext cx="582444" cy="5817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4" name="그룹 15">
              <a:extLst>
                <a:ext uri="{FF2B5EF4-FFF2-40B4-BE49-F238E27FC236}">
                  <a16:creationId xmlns:a16="http://schemas.microsoft.com/office/drawing/2014/main" id="{FFD7FB23-C607-4A32-B718-E8D60C05BD77}"/>
                </a:ext>
              </a:extLst>
            </p:cNvPr>
            <p:cNvGrpSpPr/>
            <p:nvPr/>
          </p:nvGrpSpPr>
          <p:grpSpPr>
            <a:xfrm>
              <a:off x="4907325" y="1088595"/>
              <a:ext cx="1051852" cy="1292011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57B4BFDD-AAE6-4DD8-AC6F-E3AA79245A88}"/>
                  </a:ext>
                </a:extLst>
              </p:cNvPr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B5E60ABA-F801-41F6-A31A-2DB38E30252F}"/>
                  </a:ext>
                </a:extLst>
              </p:cNvPr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8" name="그룹 19"/>
            <p:cNvGrpSpPr>
              <a:grpSpLocks/>
            </p:cNvGrpSpPr>
            <p:nvPr/>
          </p:nvGrpSpPr>
          <p:grpSpPr bwMode="auto">
            <a:xfrm>
              <a:off x="4800027" y="2988607"/>
              <a:ext cx="1294866" cy="1023341"/>
              <a:chOff x="1029656" y="1004629"/>
              <a:chExt cx="736985" cy="582443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id="{88FEB371-826C-4CB0-88EC-7762C4CD1816}"/>
                  </a:ext>
                </a:extLst>
              </p:cNvPr>
              <p:cNvSpPr/>
              <p:nvPr/>
            </p:nvSpPr>
            <p:spPr>
              <a:xfrm rot="2700000">
                <a:off x="1029656" y="1004730"/>
                <a:ext cx="582319" cy="58231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id="{17757B0F-DA8E-43AD-B92C-D429FD2B3BCF}"/>
                  </a:ext>
                </a:extLst>
              </p:cNvPr>
              <p:cNvSpPr/>
              <p:nvPr/>
            </p:nvSpPr>
            <p:spPr>
              <a:xfrm rot="2700000">
                <a:off x="1184217" y="1004649"/>
                <a:ext cx="582443" cy="58240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9" name="그룹 23"/>
            <p:cNvGrpSpPr>
              <a:grpSpLocks/>
            </p:cNvGrpSpPr>
            <p:nvPr/>
          </p:nvGrpSpPr>
          <p:grpSpPr bwMode="auto">
            <a:xfrm>
              <a:off x="3137655" y="2879157"/>
              <a:ext cx="1051389" cy="1215644"/>
              <a:chOff x="1168409" y="860367"/>
              <a:chExt cx="598407" cy="691894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id="{907E1571-E36E-4EF1-A559-4BCC06B7397D}"/>
                  </a:ext>
                </a:extLst>
              </p:cNvPr>
              <p:cNvSpPr/>
              <p:nvPr/>
            </p:nvSpPr>
            <p:spPr>
              <a:xfrm rot="2700000">
                <a:off x="1168409" y="860367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3EBF6FF8-AE48-45FA-9F78-9713AEF450BB}"/>
                  </a:ext>
                </a:extLst>
              </p:cNvPr>
              <p:cNvSpPr/>
              <p:nvPr/>
            </p:nvSpPr>
            <p:spPr>
              <a:xfrm rot="2700000">
                <a:off x="1184603" y="969838"/>
                <a:ext cx="582443" cy="58240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DAE92F7-AF21-452D-AFFF-05E7617C9B25}"/>
                </a:ext>
              </a:extLst>
            </p:cNvPr>
            <p:cNvSpPr/>
            <p:nvPr/>
          </p:nvSpPr>
          <p:spPr>
            <a:xfrm rot="2700000">
              <a:off x="4018087" y="2137724"/>
              <a:ext cx="1023342" cy="1023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2" name="직사각형 7"/>
            <p:cNvSpPr>
              <a:spLocks noChangeArrowheads="1"/>
            </p:cNvSpPr>
            <p:nvPr/>
          </p:nvSpPr>
          <p:spPr bwMode="auto">
            <a:xfrm>
              <a:off x="2788108" y="1492583"/>
              <a:ext cx="1403919" cy="4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공공데이터</a:t>
              </a:r>
              <a:endParaRPr lang="en-US" altLang="ko-KR" sz="2000" b="1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포털</a:t>
              </a:r>
              <a:endParaRPr lang="ko-KR" altLang="en-US" sz="2000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직사각형 8"/>
            <p:cNvSpPr>
              <a:spLocks noChangeArrowheads="1"/>
            </p:cNvSpPr>
            <p:nvPr/>
          </p:nvSpPr>
          <p:spPr bwMode="auto">
            <a:xfrm>
              <a:off x="4845742" y="1383106"/>
              <a:ext cx="1238225" cy="36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28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네이버</a:t>
              </a:r>
              <a:endParaRPr lang="en-US" altLang="ko-KR" sz="2800" b="1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7" name="직사각형 9"/>
            <p:cNvSpPr>
              <a:spLocks noChangeArrowheads="1"/>
            </p:cNvSpPr>
            <p:nvPr/>
          </p:nvSpPr>
          <p:spPr bwMode="auto">
            <a:xfrm>
              <a:off x="3057305" y="3451261"/>
              <a:ext cx="1238225" cy="28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국회도서관</a:t>
              </a:r>
              <a:endParaRPr lang="en-US" altLang="ko-KR" sz="2000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8" name="직사각형 10"/>
            <p:cNvSpPr>
              <a:spLocks noChangeArrowheads="1"/>
            </p:cNvSpPr>
            <p:nvPr/>
          </p:nvSpPr>
          <p:spPr bwMode="auto">
            <a:xfrm>
              <a:off x="4891986" y="3300358"/>
              <a:ext cx="1382540" cy="4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중앙선거관리</a:t>
              </a:r>
              <a:endParaRPr lang="en-US" altLang="ko-KR" sz="2000" b="1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위원회</a:t>
              </a:r>
              <a:endParaRPr lang="en-US" altLang="ko-KR" sz="2000" b="1" dirty="0">
                <a:solidFill>
                  <a:srgbClr val="5959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9" name="직사각형 11"/>
            <p:cNvSpPr>
              <a:spLocks noChangeArrowheads="1"/>
            </p:cNvSpPr>
            <p:nvPr/>
          </p:nvSpPr>
          <p:spPr bwMode="auto">
            <a:xfrm>
              <a:off x="3818788" y="2452586"/>
              <a:ext cx="1421940" cy="41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>
                  <a:solidFill>
                    <a:srgbClr val="5959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3100352" y="1998236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50887" y="2033289"/>
            <a:ext cx="111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회의록</a:t>
            </a:r>
            <a:endParaRPr lang="en-US" altLang="ko-KR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정보제공</a:t>
            </a:r>
            <a:endParaRPr lang="en-US" altLang="ko-KR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서비스</a:t>
            </a:r>
            <a:endParaRPr lang="ko-KR" altLang="en-US" dirty="0">
              <a:latin typeface="+mj-lt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 rot="5400000">
            <a:off x="7223441" y="666034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65085" y="759452"/>
            <a:ext cx="1972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뉴스</a:t>
            </a:r>
            <a:r>
              <a:rPr lang="en-US" altLang="ko-KR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제목</a:t>
            </a:r>
            <a:r>
              <a:rPr lang="en-US" altLang="ko-KR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&amp;</a:t>
            </a:r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본문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 rot="5400000">
            <a:off x="4660766" y="5742115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699163" y="6364290"/>
            <a:ext cx="20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</a:t>
            </a:r>
            <a:r>
              <a:rPr lang="en-US" altLang="ko-KR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의안</a:t>
            </a:r>
            <a:r>
              <a:rPr lang="en-US" altLang="ko-KR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정보</a:t>
            </a:r>
            <a:endParaRPr lang="ko-KR" altLang="en-US" dirty="0">
              <a:latin typeface="+mj-lt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8699685" y="4463359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745404" y="4398544"/>
            <a:ext cx="1418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대표</a:t>
            </a:r>
            <a:endParaRPr lang="en-US" altLang="ko-KR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민원 키워드</a:t>
            </a:r>
            <a:endParaRPr lang="en-US" altLang="ko-KR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선거구 정보</a:t>
            </a:r>
            <a:endParaRPr lang="en-US" altLang="ko-KR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88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8335F4-657F-4D3A-AF82-9301DC9A9BBF}"/>
              </a:ext>
            </a:extLst>
          </p:cNvPr>
          <p:cNvSpPr/>
          <p:nvPr/>
        </p:nvSpPr>
        <p:spPr>
          <a:xfrm>
            <a:off x="1111250" y="5360721"/>
            <a:ext cx="4584491" cy="1117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시각화 초안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4.15 총선, 우리 지역 누가 나오나?] ①서울-인천...4년前 62석 중 42 ...">
            <a:extLst>
              <a:ext uri="{FF2B5EF4-FFF2-40B4-BE49-F238E27FC236}">
                <a16:creationId xmlns:a16="http://schemas.microsoft.com/office/drawing/2014/main" id="{F13B4425-2424-4477-B996-7C65A4311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r="16195"/>
          <a:stretch/>
        </p:blipFill>
        <p:spPr bwMode="auto">
          <a:xfrm>
            <a:off x="1396980" y="2001978"/>
            <a:ext cx="3809245" cy="30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7F8BA4-7EC5-4E21-BB72-642A82256AAB}"/>
              </a:ext>
            </a:extLst>
          </p:cNvPr>
          <p:cNvSpPr/>
          <p:nvPr/>
        </p:nvSpPr>
        <p:spPr>
          <a:xfrm>
            <a:off x="1111250" y="5249873"/>
            <a:ext cx="1568379" cy="36321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읍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면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동 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36979B-F99F-47A8-83FB-28EFBDA37F6B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48065E-AFB0-4514-8ACC-4FFFCD3D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05" y="1622960"/>
            <a:ext cx="1573039" cy="9720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409B64-4D6E-40A7-91FD-D58327867C61}"/>
              </a:ext>
            </a:extLst>
          </p:cNvPr>
          <p:cNvSpPr/>
          <p:nvPr/>
        </p:nvSpPr>
        <p:spPr>
          <a:xfrm>
            <a:off x="282633" y="1517550"/>
            <a:ext cx="11572576" cy="5207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9455B-BDA2-4A1F-AF71-549A53905A16}"/>
              </a:ext>
            </a:extLst>
          </p:cNvPr>
          <p:cNvSpPr txBox="1"/>
          <p:nvPr/>
        </p:nvSpPr>
        <p:spPr>
          <a:xfrm>
            <a:off x="482600" y="1793774"/>
            <a:ext cx="62865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12D9B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정치적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49DB94-DD73-43CA-863D-8F2AAC0B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659" y="2667098"/>
            <a:ext cx="4189500" cy="27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시각화 초안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3631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788138-340A-4DB0-AC28-89C1B922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5" y="1696197"/>
            <a:ext cx="2086028" cy="1376437"/>
          </a:xfrm>
          <a:prstGeom prst="rect">
            <a:avLst/>
          </a:prstGeom>
        </p:spPr>
      </p:pic>
      <p:pic>
        <p:nvPicPr>
          <p:cNvPr id="2050" name="Picture 2" descr="정치]리얼미터 &quot;대통령 지지율 6주 만에 50%대...민주 40%·한국 27%&quot; | YTN">
            <a:extLst>
              <a:ext uri="{FF2B5EF4-FFF2-40B4-BE49-F238E27FC236}">
                <a16:creationId xmlns:a16="http://schemas.microsoft.com/office/drawing/2014/main" id="{1BABD6F2-CF51-4952-9ADB-F6E883B60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28911" r="26042" b="37970"/>
          <a:stretch/>
        </p:blipFill>
        <p:spPr bwMode="auto">
          <a:xfrm>
            <a:off x="2817424" y="1691363"/>
            <a:ext cx="4522714" cy="14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6BE46-9149-42B5-840B-6266A5EC8B67}"/>
              </a:ext>
            </a:extLst>
          </p:cNvPr>
          <p:cNvSpPr txBox="1"/>
          <p:nvPr/>
        </p:nvSpPr>
        <p:spPr>
          <a:xfrm>
            <a:off x="621341" y="3168016"/>
            <a:ext cx="185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국회의원 기본 정보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084B7-30FD-45B8-9B6D-5F220F0CBC69}"/>
              </a:ext>
            </a:extLst>
          </p:cNvPr>
          <p:cNvSpPr txBox="1"/>
          <p:nvPr/>
        </p:nvSpPr>
        <p:spPr>
          <a:xfrm>
            <a:off x="3413665" y="3168016"/>
            <a:ext cx="333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1.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국회의원 관련 뉴스 제목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&amp;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본문 </a:t>
            </a:r>
            <a:r>
              <a:rPr lang="ko-KR" altLang="en-US" sz="1200" dirty="0" err="1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긍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/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부정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E66A8-2C9B-4A0E-9E8C-18D706071952}"/>
              </a:ext>
            </a:extLst>
          </p:cNvPr>
          <p:cNvSpPr txBox="1"/>
          <p:nvPr/>
        </p:nvSpPr>
        <p:spPr>
          <a:xfrm>
            <a:off x="744735" y="6333837"/>
            <a:ext cx="185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국회의원 키워드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94D965-1806-4644-9CFE-222E48B02BE5}"/>
              </a:ext>
            </a:extLst>
          </p:cNvPr>
          <p:cNvSpPr txBox="1"/>
          <p:nvPr/>
        </p:nvSpPr>
        <p:spPr>
          <a:xfrm>
            <a:off x="6890847" y="6328430"/>
            <a:ext cx="185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대표 민원 키워드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6BCB7F-5B5F-4C9E-A17B-0C9295B40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706" y="3886258"/>
            <a:ext cx="4248150" cy="2381250"/>
          </a:xfrm>
          <a:prstGeom prst="rect">
            <a:avLst/>
          </a:prstGeom>
        </p:spPr>
      </p:pic>
      <p:pic>
        <p:nvPicPr>
          <p:cNvPr id="2052" name="Picture 4" descr="데이터텔링] '나라' '오늘' '시작'‥문재인 취임사 3대 키워드 | 정치 ...">
            <a:extLst>
              <a:ext uri="{FF2B5EF4-FFF2-40B4-BE49-F238E27FC236}">
                <a16:creationId xmlns:a16="http://schemas.microsoft.com/office/drawing/2014/main" id="{F67C4D96-E29F-4DB7-917E-040FC2CA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09" y="3885449"/>
            <a:ext cx="2086029" cy="237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234C45-B9B7-4553-8BE8-37D8F467B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637" y="3885449"/>
            <a:ext cx="3088896" cy="23844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8AFF30-646A-4B24-A0F3-0F3D6BD0D2CA}"/>
              </a:ext>
            </a:extLst>
          </p:cNvPr>
          <p:cNvSpPr txBox="1"/>
          <p:nvPr/>
        </p:nvSpPr>
        <p:spPr>
          <a:xfrm>
            <a:off x="7819534" y="1737175"/>
            <a:ext cx="17502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긍정 대표 뉴스 </a:t>
            </a:r>
            <a:r>
              <a:rPr lang="en-US" altLang="ko-KR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5</a:t>
            </a:r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개</a:t>
            </a:r>
            <a:endParaRPr lang="ko-KR" altLang="en-US" sz="13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23196-3A32-49B0-A320-3F85675C524D}"/>
              </a:ext>
            </a:extLst>
          </p:cNvPr>
          <p:cNvSpPr txBox="1"/>
          <p:nvPr/>
        </p:nvSpPr>
        <p:spPr>
          <a:xfrm>
            <a:off x="621341" y="3569608"/>
            <a:ext cx="208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2.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소통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E834F-51C4-4C9E-9D80-CD9BE6FF066C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41F494-AC39-4431-9BC0-16049514EEDF}"/>
              </a:ext>
            </a:extLst>
          </p:cNvPr>
          <p:cNvSpPr/>
          <p:nvPr/>
        </p:nvSpPr>
        <p:spPr>
          <a:xfrm>
            <a:off x="282633" y="1517550"/>
            <a:ext cx="11572576" cy="5207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A242E2-E152-4C53-B12B-00B5079B5DF4}"/>
              </a:ext>
            </a:extLst>
          </p:cNvPr>
          <p:cNvSpPr txBox="1"/>
          <p:nvPr/>
        </p:nvSpPr>
        <p:spPr>
          <a:xfrm>
            <a:off x="9874929" y="1737175"/>
            <a:ext cx="17502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부정 대표 뉴스 </a:t>
            </a:r>
            <a:r>
              <a:rPr lang="en-US" altLang="ko-KR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5</a:t>
            </a:r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개</a:t>
            </a:r>
            <a:endParaRPr lang="ko-KR" altLang="en-US" sz="1300" dirty="0"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B35F4B-78EA-4955-9A91-17AE088AE702}"/>
              </a:ext>
            </a:extLst>
          </p:cNvPr>
          <p:cNvCxnSpPr/>
          <p:nvPr/>
        </p:nvCxnSpPr>
        <p:spPr>
          <a:xfrm>
            <a:off x="9759142" y="1794974"/>
            <a:ext cx="0" cy="1349405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EB17664-6837-4E4B-9A6D-32CEE70BBE0D}"/>
              </a:ext>
            </a:extLst>
          </p:cNvPr>
          <p:cNvSpPr txBox="1"/>
          <p:nvPr/>
        </p:nvSpPr>
        <p:spPr>
          <a:xfrm>
            <a:off x="2716438" y="4752098"/>
            <a:ext cx="185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국회의원 키워드와</a:t>
            </a:r>
            <a:endParaRPr lang="en-US" altLang="ko-KR" sz="1200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대표 민원 키워드의</a:t>
            </a:r>
            <a:endParaRPr lang="en-US" altLang="ko-KR" sz="1200" dirty="0">
              <a:solidFill>
                <a:srgbClr val="595959"/>
              </a:solidFill>
              <a:latin typeface="+mj-lt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일치도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6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445569"/>
                </a:solidFill>
                <a:latin typeface="+mn-ea"/>
                <a:ea typeface="+mn-ea"/>
              </a:rPr>
              <a:t>시각화 초안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3631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E23196-3A32-49B0-A320-3F85675C524D}"/>
              </a:ext>
            </a:extLst>
          </p:cNvPr>
          <p:cNvSpPr txBox="1"/>
          <p:nvPr/>
        </p:nvSpPr>
        <p:spPr>
          <a:xfrm>
            <a:off x="6436040" y="1744774"/>
            <a:ext cx="2521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3.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활동 점수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(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회의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의안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,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세미나 등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)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CE834F-51C4-4C9E-9D80-CD9BE6FF066C}"/>
              </a:ext>
            </a:extLst>
          </p:cNvPr>
          <p:cNvSpPr txBox="1"/>
          <p:nvPr/>
        </p:nvSpPr>
        <p:spPr>
          <a:xfrm>
            <a:off x="849313" y="66675"/>
            <a:ext cx="358944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j-lt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j-lt"/>
              <a:ea typeface="Noto Sans CJK KR Black" panose="020B0A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B337A-87AD-4C2F-A82B-5F77B8692D18}"/>
              </a:ext>
            </a:extLst>
          </p:cNvPr>
          <p:cNvSpPr/>
          <p:nvPr/>
        </p:nvSpPr>
        <p:spPr>
          <a:xfrm>
            <a:off x="282633" y="1517550"/>
            <a:ext cx="11572576" cy="5207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3DA9E-6D8E-4FAE-B624-035A3E99D86A}"/>
              </a:ext>
            </a:extLst>
          </p:cNvPr>
          <p:cNvSpPr txBox="1"/>
          <p:nvPr/>
        </p:nvSpPr>
        <p:spPr>
          <a:xfrm>
            <a:off x="621341" y="1744869"/>
            <a:ext cx="208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2.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소통 점수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1026" name="Picture 2" descr="트윗글 읽기도 힘들어&quot; 하루 220만건 게재 - 중앙일보">
            <a:extLst>
              <a:ext uri="{FF2B5EF4-FFF2-40B4-BE49-F238E27FC236}">
                <a16:creationId xmlns:a16="http://schemas.microsoft.com/office/drawing/2014/main" id="{BE9CF627-B382-4D99-A624-8A4DDAFE2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9" y="2077622"/>
            <a:ext cx="4149443" cy="193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FDE97-E0A2-49F2-9D60-27FB080ACFBA}"/>
              </a:ext>
            </a:extLst>
          </p:cNvPr>
          <p:cNvSpPr txBox="1"/>
          <p:nvPr/>
        </p:nvSpPr>
        <p:spPr>
          <a:xfrm>
            <a:off x="4770782" y="2908015"/>
            <a:ext cx="1496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월별 트윗 </a:t>
            </a:r>
            <a:r>
              <a:rPr lang="ko-KR" altLang="en-US" sz="1200" dirty="0" err="1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생성량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2" name="Picture 2" descr="OO 디자인 공부합니다. : 그래프 예쁘게 그리기">
            <a:extLst>
              <a:ext uri="{FF2B5EF4-FFF2-40B4-BE49-F238E27FC236}">
                <a16:creationId xmlns:a16="http://schemas.microsoft.com/office/drawing/2014/main" id="{A2A2E77F-D418-42E1-84EE-9A080057D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1"/>
          <a:stretch/>
        </p:blipFill>
        <p:spPr bwMode="auto">
          <a:xfrm>
            <a:off x="6509534" y="2077622"/>
            <a:ext cx="4821382" cy="176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A0BB76-F7E4-46D8-AE30-0791005DF554}"/>
              </a:ext>
            </a:extLst>
          </p:cNvPr>
          <p:cNvSpPr txBox="1"/>
          <p:nvPr/>
        </p:nvSpPr>
        <p:spPr>
          <a:xfrm>
            <a:off x="7032490" y="3885326"/>
            <a:ext cx="893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회의 참석률</a:t>
            </a:r>
            <a:endParaRPr lang="ko-KR" altLang="en-US" sz="1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93D488-04CE-4BDC-9766-A95314DFE29F}"/>
              </a:ext>
            </a:extLst>
          </p:cNvPr>
          <p:cNvSpPr txBox="1"/>
          <p:nvPr/>
        </p:nvSpPr>
        <p:spPr>
          <a:xfrm>
            <a:off x="8064195" y="3885326"/>
            <a:ext cx="893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회의 기여도</a:t>
            </a:r>
            <a:endParaRPr lang="ko-KR" altLang="en-US" sz="1000" b="1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EBADC-0C3F-480A-97BC-A827EA7309BE}"/>
              </a:ext>
            </a:extLst>
          </p:cNvPr>
          <p:cNvSpPr txBox="1"/>
          <p:nvPr/>
        </p:nvSpPr>
        <p:spPr>
          <a:xfrm>
            <a:off x="8860775" y="3885326"/>
            <a:ext cx="13696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대표 법안 발의</a:t>
            </a:r>
            <a:endParaRPr lang="ko-KR" altLang="en-US" sz="10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BE966D-7C9F-4E31-B5AD-FB9618FC280E}"/>
              </a:ext>
            </a:extLst>
          </p:cNvPr>
          <p:cNvSpPr txBox="1"/>
          <p:nvPr/>
        </p:nvSpPr>
        <p:spPr>
          <a:xfrm>
            <a:off x="10115987" y="3885326"/>
            <a:ext cx="109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법안 발의</a:t>
            </a:r>
            <a:endParaRPr lang="ko-KR" altLang="en-US" sz="10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21C51-4A5A-4EE6-887D-47B72184D380}"/>
              </a:ext>
            </a:extLst>
          </p:cNvPr>
          <p:cNvSpPr txBox="1"/>
          <p:nvPr/>
        </p:nvSpPr>
        <p:spPr>
          <a:xfrm>
            <a:off x="621341" y="4436981"/>
            <a:ext cx="208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4.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공약 </a:t>
            </a:r>
            <a:r>
              <a:rPr lang="ko-KR" altLang="en-US" sz="1200" dirty="0" err="1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이행률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 점수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91D49C-17E6-41D3-999C-F85B8DD24178}"/>
              </a:ext>
            </a:extLst>
          </p:cNvPr>
          <p:cNvSpPr txBox="1"/>
          <p:nvPr/>
        </p:nvSpPr>
        <p:spPr>
          <a:xfrm>
            <a:off x="6509534" y="4436981"/>
            <a:ext cx="482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5. 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트렌드 점수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(</a:t>
            </a:r>
            <a:r>
              <a:rPr lang="ko-KR" altLang="en-US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최신 트렌드에 맞는 법안 발의 여부</a:t>
            </a:r>
            <a:r>
              <a:rPr lang="en-US" altLang="ko-KR" sz="12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)</a:t>
            </a:r>
            <a:endParaRPr lang="ko-KR" altLang="en-US" sz="1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9CAAD4-332C-4BE2-BDA7-B4326CAB6C1C}"/>
              </a:ext>
            </a:extLst>
          </p:cNvPr>
          <p:cNvSpPr txBox="1"/>
          <p:nvPr/>
        </p:nvSpPr>
        <p:spPr>
          <a:xfrm>
            <a:off x="7026286" y="4892940"/>
            <a:ext cx="17502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최신 트렌드 키워드</a:t>
            </a:r>
            <a:endParaRPr lang="ko-KR" altLang="en-US" sz="13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738F41-4A91-4489-9FF8-4289263BB4F8}"/>
              </a:ext>
            </a:extLst>
          </p:cNvPr>
          <p:cNvSpPr txBox="1"/>
          <p:nvPr/>
        </p:nvSpPr>
        <p:spPr>
          <a:xfrm>
            <a:off x="9081681" y="4892940"/>
            <a:ext cx="17502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595959"/>
                </a:solidFill>
                <a:latin typeface="+mj-lt"/>
                <a:ea typeface="Noto Sans CJK KR Bold" panose="020B0800000000000000" pitchFamily="34" charset="-127"/>
              </a:rPr>
              <a:t>발의한 법안 목록</a:t>
            </a:r>
            <a:endParaRPr lang="ko-KR" altLang="en-US" sz="1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991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913</Words>
  <Application>Microsoft Office PowerPoint</Application>
  <PresentationFormat>와이드스크린</PresentationFormat>
  <Paragraphs>158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휴먼모음T</vt:lpstr>
      <vt:lpstr>맑은 고딕</vt:lpstr>
      <vt:lpstr>Noto Sans CJK KR Light</vt:lpstr>
      <vt:lpstr>휴먼둥근헤드라인</vt:lpstr>
      <vt:lpstr>HY헤드라인M</vt:lpstr>
      <vt:lpstr>Bauhaus 93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Rie_Lee</cp:lastModifiedBy>
  <cp:revision>91</cp:revision>
  <dcterms:created xsi:type="dcterms:W3CDTF">2020-03-27T06:20:04Z</dcterms:created>
  <dcterms:modified xsi:type="dcterms:W3CDTF">2020-03-31T12:22:09Z</dcterms:modified>
</cp:coreProperties>
</file>